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0" r:id="rId3"/>
    <p:sldId id="262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06"/>
  </p:normalViewPr>
  <p:slideViewPr>
    <p:cSldViewPr snapToGrid="0" snapToObjects="1">
      <p:cViewPr>
        <p:scale>
          <a:sx n="88" d="100"/>
          <a:sy n="88" d="100"/>
        </p:scale>
        <p:origin x="28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72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2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52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46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8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82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2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25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4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2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1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2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2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0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2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7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 in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From 1 to 100 Real quick</a:t>
            </a:r>
          </a:p>
          <a:p>
            <a:r>
              <a:rPr lang="en-US" dirty="0" smtClean="0"/>
              <a:t>CHAPTER 3</a:t>
            </a:r>
          </a:p>
          <a:p>
            <a:endParaRPr lang="en-US" dirty="0"/>
          </a:p>
          <a:p>
            <a:r>
              <a:rPr lang="en-US" dirty="0" smtClean="0"/>
              <a:t>By Josiah Coad,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your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layers, nodes, learning rate, batches, epochs, activations, loss? AHHH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543" y="639098"/>
            <a:ext cx="2692424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31" y="3522111"/>
            <a:ext cx="3959447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dirty="0"/>
              <a:t>Model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Like over and under fitting</a:t>
            </a:r>
          </a:p>
          <a:p>
            <a:r>
              <a:rPr lang="en-US" dirty="0"/>
              <a:t>Overfitting: when your test loss keeps decreasing but your validation loss starts </a:t>
            </a:r>
            <a:r>
              <a:rPr lang="en-US" dirty="0" smtClean="0"/>
              <a:t>increasing</a:t>
            </a:r>
          </a:p>
          <a:p>
            <a:r>
              <a:rPr lang="en-US" dirty="0" smtClean="0"/>
              <a:t>Increasing nodes or layers to the network increases model capacity</a:t>
            </a:r>
          </a:p>
          <a:p>
            <a:r>
              <a:rPr lang="en-US" dirty="0" smtClean="0"/>
              <a:t>Running more epochs also can over fit your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EXPERIMENTAL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a network with small capacity</a:t>
            </a:r>
          </a:p>
          <a:p>
            <a:r>
              <a:rPr lang="en-US" dirty="0" smtClean="0"/>
              <a:t>Get a validation score</a:t>
            </a:r>
          </a:p>
          <a:p>
            <a:r>
              <a:rPr lang="en-US" dirty="0" smtClean="0"/>
              <a:t>Keep increasing capacity until the validation score is no longer improving</a:t>
            </a:r>
          </a:p>
          <a:p>
            <a:r>
              <a:rPr lang="en-US" dirty="0" smtClean="0"/>
              <a:t>Back and forth, add a layer, then add some nodes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Recognizing images!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MNIST dataset</a:t>
            </a:r>
          </a:p>
          <a:p>
            <a:r>
              <a:rPr lang="en-US" dirty="0" smtClean="0"/>
              <a:t>28 X 28 Pixel grid</a:t>
            </a:r>
          </a:p>
          <a:p>
            <a:r>
              <a:rPr lang="en-US" dirty="0" smtClean="0"/>
              <a:t>0 is light as possible 1 is dark as possible</a:t>
            </a:r>
          </a:p>
          <a:p>
            <a:r>
              <a:rPr lang="en-US" dirty="0" smtClean="0"/>
              <a:t>Value in each part of flattened array denotes the pixel value at that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040524"/>
            <a:ext cx="11253951" cy="5360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Chapter 1: Introduction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deep learning </a:t>
            </a:r>
            <a:r>
              <a:rPr lang="en-US" dirty="0" smtClean="0"/>
              <a:t>is in the context of AI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weights, layers, and nodes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deep </a:t>
            </a:r>
            <a:r>
              <a:rPr lang="en-US" dirty="0" smtClean="0"/>
              <a:t>learning in comparison to simple </a:t>
            </a:r>
            <a:r>
              <a:rPr lang="en-US" dirty="0"/>
              <a:t>statistical </a:t>
            </a:r>
            <a:r>
              <a:rPr lang="en-US" dirty="0" smtClean="0"/>
              <a:t>models</a:t>
            </a:r>
          </a:p>
          <a:p>
            <a:pPr marL="0" indent="0">
              <a:buNone/>
            </a:pPr>
            <a:r>
              <a:rPr lang="en-US" dirty="0" smtClean="0"/>
              <a:t>Chapter 2: What’s going on under the hood</a:t>
            </a:r>
          </a:p>
          <a:p>
            <a:pPr lvl="1"/>
            <a:r>
              <a:rPr lang="en-US" dirty="0" smtClean="0"/>
              <a:t>forward propagation</a:t>
            </a:r>
          </a:p>
          <a:p>
            <a:pPr lvl="1"/>
            <a:r>
              <a:rPr lang="en-US" dirty="0" smtClean="0"/>
              <a:t>activation </a:t>
            </a:r>
            <a:r>
              <a:rPr lang="en-US" dirty="0"/>
              <a:t>functions</a:t>
            </a:r>
          </a:p>
          <a:p>
            <a:pPr lvl="1"/>
            <a:r>
              <a:rPr lang="en-US" dirty="0"/>
              <a:t>loss functions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backwards propagation and gradient </a:t>
            </a:r>
            <a:r>
              <a:rPr lang="en-US" dirty="0" smtClean="0"/>
              <a:t>decent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outline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Chapter 3: Building Your First </a:t>
            </a:r>
            <a:r>
              <a:rPr lang="en-US" dirty="0" err="1" smtClean="0"/>
              <a:t>Keras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Start </a:t>
            </a:r>
            <a:r>
              <a:rPr lang="en-US" dirty="0"/>
              <a:t>using some of the </a:t>
            </a:r>
            <a:r>
              <a:rPr lang="en-US" dirty="0" smtClean="0"/>
              <a:t>most popular tools </a:t>
            </a:r>
            <a:r>
              <a:rPr lang="en-US" dirty="0"/>
              <a:t>for </a:t>
            </a:r>
            <a:r>
              <a:rPr lang="en-US" dirty="0" smtClean="0"/>
              <a:t>Data Science and Neural </a:t>
            </a:r>
            <a:r>
              <a:rPr lang="en-US" dirty="0"/>
              <a:t>Network programming (</a:t>
            </a:r>
            <a:r>
              <a:rPr lang="en-US" dirty="0" err="1"/>
              <a:t>numpy</a:t>
            </a:r>
            <a:r>
              <a:rPr lang="en-US" dirty="0"/>
              <a:t>, pandas,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keras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Clean your data</a:t>
            </a:r>
          </a:p>
          <a:p>
            <a:pPr lvl="1"/>
            <a:r>
              <a:rPr lang="en-US" dirty="0" smtClean="0"/>
              <a:t>Simple data wrangling</a:t>
            </a:r>
          </a:p>
          <a:p>
            <a:pPr lvl="1"/>
            <a:r>
              <a:rPr lang="en-US" dirty="0" smtClean="0"/>
              <a:t>normalization</a:t>
            </a:r>
          </a:p>
          <a:p>
            <a:r>
              <a:rPr lang="en-US" dirty="0" smtClean="0"/>
              <a:t>Program a </a:t>
            </a:r>
            <a:r>
              <a:rPr lang="en-US" dirty="0"/>
              <a:t>predictive (regression and classification) </a:t>
            </a:r>
            <a:r>
              <a:rPr lang="en-US" dirty="0" smtClean="0"/>
              <a:t>Neural Network model </a:t>
            </a:r>
            <a:r>
              <a:rPr lang="en-US" dirty="0"/>
              <a:t>using </a:t>
            </a:r>
            <a:r>
              <a:rPr lang="en-US" dirty="0" err="1"/>
              <a:t>keras</a:t>
            </a:r>
            <a:r>
              <a:rPr lang="en-US" dirty="0"/>
              <a:t> and interpret the </a:t>
            </a:r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Specify the architecture (sequential, choosing: # layers, </a:t>
            </a:r>
            <a:r>
              <a:rPr lang="en-US" dirty="0"/>
              <a:t># </a:t>
            </a:r>
            <a:r>
              <a:rPr lang="en-US" dirty="0" smtClean="0"/>
              <a:t>nodes, activation functions)</a:t>
            </a:r>
          </a:p>
          <a:p>
            <a:pPr lvl="1"/>
            <a:r>
              <a:rPr lang="en-US" dirty="0" smtClean="0"/>
              <a:t>Compile a model (optimizers, learning rate, loss </a:t>
            </a:r>
            <a:r>
              <a:rPr lang="en-US" dirty="0"/>
              <a:t>function, </a:t>
            </a:r>
            <a:r>
              <a:rPr lang="en-US" dirty="0" smtClean="0"/>
              <a:t>metrics)</a:t>
            </a:r>
          </a:p>
          <a:p>
            <a:pPr lvl="1"/>
            <a:r>
              <a:rPr lang="en-US" dirty="0" smtClean="0"/>
              <a:t>Fit a model (epochs, batch size, epoch)</a:t>
            </a:r>
          </a:p>
          <a:p>
            <a:pPr lvl="1"/>
            <a:r>
              <a:rPr lang="en-US" dirty="0" smtClean="0"/>
              <a:t>Predict with model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3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47777"/>
            <a:ext cx="10131425" cy="2303809"/>
          </a:xfrm>
        </p:spPr>
        <p:txBody>
          <a:bodyPr/>
          <a:lstStyle/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Set up the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model as sequential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model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Sequential</a:t>
            </a:r>
            <a:r>
              <a:rPr lang="en-US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 a hidden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layer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model.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Dense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units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=2,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activation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relu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input_shape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n_features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,)))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 the output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layer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model.add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(Dense(units=1))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53" name="Oval 952"/>
          <p:cNvSpPr/>
          <p:nvPr/>
        </p:nvSpPr>
        <p:spPr>
          <a:xfrm>
            <a:off x="8750512" y="4887228"/>
            <a:ext cx="1183341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grade</a:t>
            </a:r>
            <a:endParaRPr lang="en-US" dirty="0"/>
          </a:p>
        </p:txBody>
      </p:sp>
      <p:cxnSp>
        <p:nvCxnSpPr>
          <p:cNvPr id="954" name="Straight Arrow Connector 953"/>
          <p:cNvCxnSpPr/>
          <p:nvPr/>
        </p:nvCxnSpPr>
        <p:spPr>
          <a:xfrm flipV="1">
            <a:off x="6292389" y="4641426"/>
            <a:ext cx="731277" cy="1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Arrow Connector 954"/>
          <p:cNvCxnSpPr/>
          <p:nvPr/>
        </p:nvCxnSpPr>
        <p:spPr>
          <a:xfrm>
            <a:off x="6292389" y="5803950"/>
            <a:ext cx="731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8" name="Oval 957"/>
          <p:cNvSpPr/>
          <p:nvPr/>
        </p:nvSpPr>
        <p:spPr>
          <a:xfrm>
            <a:off x="7023666" y="4275666"/>
            <a:ext cx="1183341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h1</a:t>
            </a:r>
            <a:endParaRPr lang="en-US" dirty="0"/>
          </a:p>
        </p:txBody>
      </p:sp>
      <p:sp>
        <p:nvSpPr>
          <p:cNvPr id="959" name="Oval 958"/>
          <p:cNvSpPr/>
          <p:nvPr/>
        </p:nvSpPr>
        <p:spPr>
          <a:xfrm>
            <a:off x="7023666" y="5438190"/>
            <a:ext cx="1183341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h2</a:t>
            </a:r>
            <a:endParaRPr lang="en-US" dirty="0"/>
          </a:p>
        </p:txBody>
      </p:sp>
      <p:cxnSp>
        <p:nvCxnSpPr>
          <p:cNvPr id="960" name="Straight Arrow Connector 959"/>
          <p:cNvCxnSpPr/>
          <p:nvPr/>
        </p:nvCxnSpPr>
        <p:spPr>
          <a:xfrm flipV="1">
            <a:off x="6292389" y="4641426"/>
            <a:ext cx="731277" cy="116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Arrow Connector 960"/>
          <p:cNvCxnSpPr>
            <a:stCxn id="955" idx="6"/>
          </p:cNvCxnSpPr>
          <p:nvPr/>
        </p:nvCxnSpPr>
        <p:spPr>
          <a:xfrm>
            <a:off x="6292390" y="4641426"/>
            <a:ext cx="731276" cy="116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Arrow Connector 961"/>
          <p:cNvCxnSpPr/>
          <p:nvPr/>
        </p:nvCxnSpPr>
        <p:spPr>
          <a:xfrm>
            <a:off x="8207007" y="4641426"/>
            <a:ext cx="543505" cy="61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/>
          <p:cNvCxnSpPr/>
          <p:nvPr/>
        </p:nvCxnSpPr>
        <p:spPr>
          <a:xfrm flipV="1">
            <a:off x="8207007" y="5252988"/>
            <a:ext cx="543505" cy="55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1" name="Rectangle 980"/>
          <p:cNvSpPr/>
          <p:nvPr/>
        </p:nvSpPr>
        <p:spPr>
          <a:xfrm>
            <a:off x="4888481" y="4444625"/>
            <a:ext cx="1403907" cy="42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Hr. slept</a:t>
            </a:r>
          </a:p>
        </p:txBody>
      </p:sp>
      <p:sp>
        <p:nvSpPr>
          <p:cNvPr id="982" name="Rectangle 981"/>
          <p:cNvSpPr/>
          <p:nvPr/>
        </p:nvSpPr>
        <p:spPr>
          <a:xfrm>
            <a:off x="4888481" y="5614628"/>
            <a:ext cx="1403907" cy="42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Hr. studied</a:t>
            </a:r>
          </a:p>
        </p:txBody>
      </p:sp>
      <p:cxnSp>
        <p:nvCxnSpPr>
          <p:cNvPr id="984" name="Elbow Connector 983"/>
          <p:cNvCxnSpPr>
            <a:endCxn id="959" idx="4"/>
          </p:cNvCxnSpPr>
          <p:nvPr/>
        </p:nvCxnSpPr>
        <p:spPr>
          <a:xfrm>
            <a:off x="2643188" y="6049752"/>
            <a:ext cx="4972149" cy="119958"/>
          </a:xfrm>
          <a:prstGeom prst="bentConnector4">
            <a:avLst>
              <a:gd name="adj1" fmla="val 31119"/>
              <a:gd name="adj2" fmla="val 290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89" name="Oval 988"/>
              <p:cNvSpPr/>
              <p:nvPr/>
            </p:nvSpPr>
            <p:spPr>
              <a:xfrm>
                <a:off x="442913" y="5438190"/>
                <a:ext cx="2200275" cy="1234073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l-GR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89" name="Oval 9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3" y="5438190"/>
                <a:ext cx="2200275" cy="1234073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1" name="Straight Connector 990"/>
          <p:cNvCxnSpPr/>
          <p:nvPr/>
        </p:nvCxnSpPr>
        <p:spPr>
          <a:xfrm>
            <a:off x="1911910" y="5614628"/>
            <a:ext cx="0" cy="94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6" name="TextBox 995"/>
              <p:cNvSpPr txBox="1"/>
              <p:nvPr/>
            </p:nvSpPr>
            <p:spPr>
              <a:xfrm>
                <a:off x="1946104" y="5796302"/>
                <a:ext cx="6628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𝑟𝑒𝑙𝑢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96" name="TextBox 9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4" y="5796302"/>
                <a:ext cx="66289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514" r="-5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Use the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“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adam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”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optimizer and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mean_squared_error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loss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model.compile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optimizer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=“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”,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loss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metrics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"])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Optimizers specify the learning rate. Complex optimizers like Adam aim to find the optimal learning rate.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Loss function specifies the how to model will determine its accuracy. Remember, loss functions are used in the gradient decent and thus must be differentiable.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Metrics are the models output to the user to access model performance. “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mean squared error is a popular choice for regression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Fit the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model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early_stopping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EarlyStopping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(patience=2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model.fit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(x=predictors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y=targets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epochs=100,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batch_size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=5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validation_split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=.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3, callbacks=[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early_stopping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])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Epochs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Batch size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Validation split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Early stopping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8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for classification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Predicting which category your data lies in</a:t>
            </a:r>
          </a:p>
          <a:p>
            <a:r>
              <a:rPr lang="en-US" dirty="0" smtClean="0"/>
              <a:t>Loss function is “</a:t>
            </a:r>
            <a:r>
              <a:rPr lang="en-US" dirty="0" err="1" smtClean="0"/>
              <a:t>classical_crossentropy</a:t>
            </a:r>
            <a:r>
              <a:rPr lang="en-US" dirty="0" smtClean="0"/>
              <a:t>” (</a:t>
            </a:r>
            <a:r>
              <a:rPr lang="en-US" dirty="0" err="1" smtClean="0"/>
              <a:t>ie</a:t>
            </a:r>
            <a:r>
              <a:rPr lang="en-US" dirty="0" smtClean="0"/>
              <a:t> Log Loss)</a:t>
            </a:r>
          </a:p>
          <a:p>
            <a:r>
              <a:rPr lang="en-US" dirty="0" smtClean="0"/>
              <a:t>In output data: One node for each category (one hot encoding)</a:t>
            </a:r>
          </a:p>
          <a:p>
            <a:r>
              <a:rPr lang="en-US" dirty="0" smtClean="0"/>
              <a:t>Last layer also gets a “</a:t>
            </a:r>
            <a:r>
              <a:rPr lang="en-US" dirty="0" err="1" smtClean="0"/>
              <a:t>softmax</a:t>
            </a:r>
            <a:r>
              <a:rPr lang="en-US" dirty="0" smtClean="0"/>
              <a:t>” activation function which normalizes all the outputs to sum up to 1.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1" y="47917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Add the output layer (for binary classifier)</a:t>
            </a:r>
          </a:p>
          <a:p>
            <a:pPr lvl="0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model.add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(Dense(units=2, activation=“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softmax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”))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1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and </a:t>
            </a:r>
            <a:r>
              <a:rPr lang="en-US" dirty="0"/>
              <a:t>loading </a:t>
            </a:r>
            <a:r>
              <a:rPr lang="en-US" dirty="0" smtClean="0"/>
              <a:t>and using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model.save</a:t>
            </a:r>
            <a:r>
              <a:rPr lang="en-US" dirty="0" smtClean="0"/>
              <a:t>("my_model1.h5")</a:t>
            </a:r>
          </a:p>
          <a:p>
            <a:r>
              <a:rPr lang="en-US" dirty="0" err="1"/>
              <a:t>new_prediction</a:t>
            </a:r>
            <a:r>
              <a:rPr lang="en-US" dirty="0"/>
              <a:t>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pred_data</a:t>
            </a:r>
            <a:r>
              <a:rPr lang="en-US" dirty="0"/>
              <a:t>)</a:t>
            </a:r>
          </a:p>
          <a:p>
            <a:r>
              <a:rPr lang="en-US" dirty="0" err="1"/>
              <a:t>model.summary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loaded_model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keras.models.load_model</a:t>
            </a:r>
            <a:r>
              <a:rPr lang="en-US" dirty="0"/>
              <a:t>("my_model1.h5</a:t>
            </a:r>
            <a:r>
              <a:rPr lang="en-US" dirty="0" smtClean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3658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1050</TotalTime>
  <Words>581</Words>
  <Application>Microsoft Macintosh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Cambria Math</vt:lpstr>
      <vt:lpstr>Consolas</vt:lpstr>
      <vt:lpstr>Arial</vt:lpstr>
      <vt:lpstr>Celestial</vt:lpstr>
      <vt:lpstr>Machine learning in python</vt:lpstr>
      <vt:lpstr>Class OUTLINE</vt:lpstr>
      <vt:lpstr>Class outline continued</vt:lpstr>
      <vt:lpstr>Cleaning your data</vt:lpstr>
      <vt:lpstr>Building</vt:lpstr>
      <vt:lpstr>Compiling</vt:lpstr>
      <vt:lpstr>training</vt:lpstr>
      <vt:lpstr>Difference for classification models</vt:lpstr>
      <vt:lpstr>Saving and loading and using models</vt:lpstr>
      <vt:lpstr>Optimizing your model</vt:lpstr>
      <vt:lpstr>Model capacity</vt:lpstr>
      <vt:lpstr>GENERAL EXPERIMENTAL WORKFLOW</vt:lpstr>
      <vt:lpstr>Recognizing images!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Calculating Adjustment</dc:title>
  <dc:creator>Josiah Coad</dc:creator>
  <cp:lastModifiedBy>Josiah Coad</cp:lastModifiedBy>
  <cp:revision>16</cp:revision>
  <dcterms:created xsi:type="dcterms:W3CDTF">2017-11-28T16:38:02Z</dcterms:created>
  <dcterms:modified xsi:type="dcterms:W3CDTF">2017-11-29T10:08:38Z</dcterms:modified>
</cp:coreProperties>
</file>